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1" r:id="rId102"/>
    <p:sldId id="445" r:id="rId103"/>
    <p:sldId id="466" r:id="rId104"/>
    <p:sldId id="457" r:id="rId105"/>
    <p:sldId id="448" r:id="rId106"/>
    <p:sldId id="449" r:id="rId107"/>
    <p:sldId id="450" r:id="rId108"/>
    <p:sldId id="451" r:id="rId109"/>
    <p:sldId id="446" r:id="rId110"/>
    <p:sldId id="455" r:id="rId111"/>
    <p:sldId id="452" r:id="rId112"/>
    <p:sldId id="460" r:id="rId113"/>
    <p:sldId id="461" r:id="rId114"/>
    <p:sldId id="462" r:id="rId115"/>
    <p:sldId id="454" r:id="rId116"/>
    <p:sldId id="453" r:id="rId117"/>
    <p:sldId id="463" r:id="rId118"/>
    <p:sldId id="464" r:id="rId119"/>
    <p:sldId id="507" r:id="rId120"/>
    <p:sldId id="465" r:id="rId121"/>
    <p:sldId id="458" r:id="rId122"/>
    <p:sldId id="459" r:id="rId123"/>
    <p:sldId id="432" r:id="rId124"/>
    <p:sldId id="447" r:id="rId125"/>
    <p:sldId id="382" r:id="rId126"/>
    <p:sldId id="365" r:id="rId127"/>
    <p:sldId id="366" r:id="rId128"/>
    <p:sldId id="354" r:id="rId129"/>
    <p:sldId id="355" r:id="rId130"/>
    <p:sldId id="357" r:id="rId131"/>
    <p:sldId id="374" r:id="rId132"/>
    <p:sldId id="387" r:id="rId133"/>
    <p:sldId id="383" r:id="rId134"/>
    <p:sldId id="392" r:id="rId135"/>
    <p:sldId id="410" r:id="rId136"/>
    <p:sldId id="411" r:id="rId137"/>
    <p:sldId id="412" r:id="rId138"/>
    <p:sldId id="416" r:id="rId139"/>
    <p:sldId id="424" r:id="rId140"/>
    <p:sldId id="427" r:id="rId141"/>
    <p:sldId id="388" r:id="rId142"/>
    <p:sldId id="389" r:id="rId143"/>
    <p:sldId id="391" r:id="rId144"/>
    <p:sldId id="393" r:id="rId145"/>
    <p:sldId id="396" r:id="rId146"/>
    <p:sldId id="394" r:id="rId147"/>
    <p:sldId id="395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7" r:id="rId157"/>
    <p:sldId id="408" r:id="rId158"/>
    <p:sldId id="405" r:id="rId159"/>
    <p:sldId id="406" r:id="rId160"/>
    <p:sldId id="467" r:id="rId161"/>
    <p:sldId id="468" r:id="rId162"/>
    <p:sldId id="469" r:id="rId163"/>
    <p:sldId id="470" r:id="rId164"/>
    <p:sldId id="471" r:id="rId165"/>
    <p:sldId id="472" r:id="rId166"/>
    <p:sldId id="473" r:id="rId167"/>
    <p:sldId id="474" r:id="rId168"/>
    <p:sldId id="475" r:id="rId169"/>
    <p:sldId id="476" r:id="rId170"/>
    <p:sldId id="477" r:id="rId171"/>
    <p:sldId id="478" r:id="rId172"/>
    <p:sldId id="479" r:id="rId173"/>
    <p:sldId id="480" r:id="rId174"/>
    <p:sldId id="481" r:id="rId175"/>
    <p:sldId id="482" r:id="rId176"/>
    <p:sldId id="483" r:id="rId177"/>
    <p:sldId id="484" r:id="rId178"/>
    <p:sldId id="485" r:id="rId179"/>
    <p:sldId id="486" r:id="rId180"/>
    <p:sldId id="487" r:id="rId181"/>
    <p:sldId id="488" r:id="rId182"/>
    <p:sldId id="489" r:id="rId183"/>
    <p:sldId id="490" r:id="rId184"/>
    <p:sldId id="491" r:id="rId185"/>
    <p:sldId id="492" r:id="rId186"/>
    <p:sldId id="493" r:id="rId187"/>
    <p:sldId id="494" r:id="rId188"/>
    <p:sldId id="495" r:id="rId189"/>
    <p:sldId id="496" r:id="rId190"/>
    <p:sldId id="497" r:id="rId191"/>
    <p:sldId id="498" r:id="rId192"/>
    <p:sldId id="499" r:id="rId193"/>
    <p:sldId id="500" r:id="rId194"/>
    <p:sldId id="501" r:id="rId195"/>
    <p:sldId id="502" r:id="rId196"/>
    <p:sldId id="503" r:id="rId197"/>
    <p:sldId id="504" r:id="rId198"/>
    <p:sldId id="506" r:id="rId199"/>
    <p:sldId id="508" r:id="rId200"/>
    <p:sldId id="505" r:id="rId201"/>
    <p:sldId id="509" r:id="rId202"/>
    <p:sldId id="510" r:id="rId203"/>
    <p:sldId id="515" r:id="rId204"/>
    <p:sldId id="511" r:id="rId205"/>
    <p:sldId id="512" r:id="rId206"/>
    <p:sldId id="516" r:id="rId207"/>
    <p:sldId id="517" r:id="rId208"/>
    <p:sldId id="513" r:id="rId209"/>
    <p:sldId id="514" r:id="rId210"/>
    <p:sldId id="518" r:id="rId211"/>
    <p:sldId id="519" r:id="rId2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8B5"/>
    <a:srgbClr val="FCC4D7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8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CA4010-9E81-44AA-9A41-E46C24E33A39}"/>
              </a:ext>
            </a:extLst>
          </p:cNvPr>
          <p:cNvSpPr txBox="1"/>
          <p:nvPr/>
        </p:nvSpPr>
        <p:spPr>
          <a:xfrm>
            <a:off x="1550894" y="1859339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もっと進んでいこうと思う方向：</a:t>
            </a:r>
            <a:endParaRPr lang="en-US" altLang="ja-JP" dirty="0"/>
          </a:p>
          <a:p>
            <a:r>
              <a:rPr lang="ja-JP" altLang="en-US" dirty="0"/>
              <a:t>１．全ゲノムモデルを作ってまず今のスクリーニングデータで確かめる</a:t>
            </a:r>
            <a:endParaRPr lang="en-US" altLang="ja-JP" dirty="0"/>
          </a:p>
          <a:p>
            <a:r>
              <a:rPr lang="ja-JP" altLang="en-US" dirty="0"/>
              <a:t>２．各染色体のモデルを作ってみます。</a:t>
            </a:r>
            <a:endParaRPr lang="en-US" altLang="ja-JP" dirty="0"/>
          </a:p>
          <a:p>
            <a:r>
              <a:rPr lang="ja-JP" altLang="en-US" dirty="0"/>
              <a:t>メリット：モデルをロードする時や学習させる時これほどの時間とメモリーをかからない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染色体によってもっと精密的な予測ができる。</a:t>
            </a:r>
            <a:endParaRPr lang="en-US" altLang="ja-JP" dirty="0"/>
          </a:p>
          <a:p>
            <a:r>
              <a:rPr lang="ja-JP" altLang="en-US" dirty="0"/>
              <a:t>デメリット：異常値に影響されやすくて、間違っているモデルを出すがもしれない。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聞かれる問題：</a:t>
            </a:r>
            <a:endParaRPr lang="en-US" altLang="ja-JP" dirty="0"/>
          </a:p>
          <a:p>
            <a:r>
              <a:rPr lang="ja-JP" altLang="en-US" dirty="0"/>
              <a:t>１．なぜこの２２種類の</a:t>
            </a:r>
            <a:r>
              <a:rPr lang="en-US" altLang="ja-JP" dirty="0"/>
              <a:t>features</a:t>
            </a:r>
            <a:r>
              <a:rPr lang="ja-JP" altLang="en-US" dirty="0"/>
              <a:t>を使う？</a:t>
            </a:r>
            <a:endParaRPr lang="en-US" altLang="ja-JP" dirty="0"/>
          </a:p>
          <a:p>
            <a:r>
              <a:rPr lang="ja-JP" altLang="en-US" dirty="0"/>
              <a:t>２．染色体によってモデルが異なっている原因？</a:t>
            </a:r>
            <a:endParaRPr lang="en-US" altLang="ja-JP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7962B-0FB6-40A5-B41B-B94145803701}"/>
              </a:ext>
            </a:extLst>
          </p:cNvPr>
          <p:cNvSpPr txBox="1"/>
          <p:nvPr/>
        </p:nvSpPr>
        <p:spPr>
          <a:xfrm>
            <a:off x="4114800" y="5387788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 = 1-residue/(residue+std^2)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835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197223" y="518234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8267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2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3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0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951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0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354227" y="101228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1724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6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1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96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50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8FFE98-E235-4C4E-B99C-1D96FD60EA58}"/>
              </a:ext>
            </a:extLst>
          </p:cNvPr>
          <p:cNvGrpSpPr/>
          <p:nvPr/>
        </p:nvGrpSpPr>
        <p:grpSpPr>
          <a:xfrm>
            <a:off x="2135941" y="463263"/>
            <a:ext cx="7755360" cy="5192533"/>
            <a:chOff x="2125987" y="925066"/>
            <a:chExt cx="7755360" cy="5192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DEA4E0-17A9-4CC2-A8A5-35F46833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653" y="925066"/>
              <a:ext cx="7570694" cy="500786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E1B91-F22D-4E7B-8C20-7B4ED6CB5D79}"/>
                </a:ext>
              </a:extLst>
            </p:cNvPr>
            <p:cNvSpPr txBox="1"/>
            <p:nvPr/>
          </p:nvSpPr>
          <p:spPr>
            <a:xfrm>
              <a:off x="5008202" y="5748267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r>
                <a:rPr lang="en-US" altLang="zh-CN" dirty="0"/>
                <a:t> mutation factor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E18E35-07A7-4DE7-97DA-C7F034258425}"/>
                </a:ext>
              </a:extLst>
            </p:cNvPr>
            <p:cNvSpPr txBox="1"/>
            <p:nvPr/>
          </p:nvSpPr>
          <p:spPr>
            <a:xfrm rot="5400000">
              <a:off x="1110645" y="3244333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mutation factor</a:t>
              </a:r>
              <a:endParaRPr lang="zh-CN" altLang="en-US" dirty="0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5D40ECAA-11A0-40A9-BD0C-D5BB72D5997D}"/>
              </a:ext>
            </a:extLst>
          </p:cNvPr>
          <p:cNvSpPr/>
          <p:nvPr/>
        </p:nvSpPr>
        <p:spPr>
          <a:xfrm>
            <a:off x="2927866" y="860612"/>
            <a:ext cx="430306" cy="3630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67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2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9576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3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7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92334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0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2073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0"/>
            <a:ext cx="9172192" cy="6676629"/>
            <a:chOff x="1872270" y="0"/>
            <a:chExt cx="9172192" cy="66766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5" y="141051"/>
              <a:ext cx="4282281" cy="3215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8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5" y="3461240"/>
              <a:ext cx="4393377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93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30A138-095B-46DE-AFE2-088720C45F5D}"/>
              </a:ext>
            </a:extLst>
          </p:cNvPr>
          <p:cNvGrpSpPr/>
          <p:nvPr/>
        </p:nvGrpSpPr>
        <p:grpSpPr>
          <a:xfrm>
            <a:off x="3035030" y="5737816"/>
            <a:ext cx="1825570" cy="292022"/>
            <a:chOff x="3035030" y="5737816"/>
            <a:chExt cx="1825570" cy="2920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A6A766-7C56-4DE6-8D4D-3620A92C289F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C555C2-5110-4BF0-B574-0796879703C8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2F252D-1864-461A-BFC1-D75CC3FD912A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CD5BB0-AB46-4E39-B5AE-32403DE24967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2" y="5751977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96754-121C-412F-8D55-7589EE4CA41C}"/>
              </a:ext>
            </a:extLst>
          </p:cNvPr>
          <p:cNvSpPr txBox="1"/>
          <p:nvPr/>
        </p:nvSpPr>
        <p:spPr>
          <a:xfrm>
            <a:off x="5179793" y="57111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5" y="570801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84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1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DFCEE2-A691-4A12-8E7E-C2B780F5B9E6}"/>
              </a:ext>
            </a:extLst>
          </p:cNvPr>
          <p:cNvSpPr txBox="1"/>
          <p:nvPr/>
        </p:nvSpPr>
        <p:spPr>
          <a:xfrm>
            <a:off x="3237570" y="2710873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Tree Numbers versus Tree depth</a:t>
            </a:r>
            <a:endParaRPr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0ADDF6-DC5C-45AA-AAB3-0DD9E2128A05}"/>
              </a:ext>
            </a:extLst>
          </p:cNvPr>
          <p:cNvGrpSpPr/>
          <p:nvPr/>
        </p:nvGrpSpPr>
        <p:grpSpPr>
          <a:xfrm>
            <a:off x="1961096" y="3432014"/>
            <a:ext cx="7771042" cy="1065386"/>
            <a:chOff x="0" y="1677106"/>
            <a:chExt cx="7771042" cy="10653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6E53EC-6BF9-4BB9-9FF0-42BFFA5D3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941"/>
            <a:stretch/>
          </p:blipFill>
          <p:spPr>
            <a:xfrm>
              <a:off x="0" y="1677107"/>
              <a:ext cx="5127812" cy="106538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0E581B-7C2D-4C36-8DFF-605E068DB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96" r="24"/>
            <a:stretch/>
          </p:blipFill>
          <p:spPr>
            <a:xfrm>
              <a:off x="5127812" y="1677106"/>
              <a:ext cx="2643230" cy="106538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3697A8-A87B-43AE-A800-7DC45D80E62A}"/>
              </a:ext>
            </a:extLst>
          </p:cNvPr>
          <p:cNvSpPr txBox="1"/>
          <p:nvPr/>
        </p:nvSpPr>
        <p:spPr>
          <a:xfrm>
            <a:off x="1330036" y="1921163"/>
            <a:ext cx="977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The mistake that continuous data cannot be simply randomly divided to test and train datasets.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8E445-6845-4F8D-8F5E-4216BA9B23FD}"/>
              </a:ext>
            </a:extLst>
          </p:cNvPr>
          <p:cNvSpPr txBox="1"/>
          <p:nvPr/>
        </p:nvSpPr>
        <p:spPr>
          <a:xfrm>
            <a:off x="3237570" y="2385806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cross value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918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7" y="2856345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3" y="4142600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7" y="5602592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69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4" y="5779282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7" y="570425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52716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04762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F88CF3-AD78-4113-9853-DB90A4F1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07"/>
            <a:ext cx="12192000" cy="192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B9A97-77A5-44B4-9709-8410065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92000" cy="24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6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4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0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3FAA8B8-41D8-4B78-9ECB-7E5C0FAD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89" y="821396"/>
            <a:ext cx="120127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JetBrains Mono"/>
              </a:rPr>
              <a:t>9434452 9436893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00274B-8698-4F28-9AA0-8158C0140391}"/>
              </a:ext>
            </a:extLst>
          </p:cNvPr>
          <p:cNvSpPr txBox="1"/>
          <p:nvPr/>
        </p:nvSpPr>
        <p:spPr>
          <a:xfrm>
            <a:off x="2108585" y="520773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 mutation factor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7744" y="30804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108585" y="720816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1" y="1165990"/>
            <a:ext cx="5268535" cy="389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279D9-2FA1-4A4F-9C22-1AC7D8D3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68" y="1354646"/>
            <a:ext cx="4862486" cy="37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89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C03695-FC67-4196-9BC4-E858DFD1C192}"/>
              </a:ext>
            </a:extLst>
          </p:cNvPr>
          <p:cNvSpPr txBox="1"/>
          <p:nvPr/>
        </p:nvSpPr>
        <p:spPr>
          <a:xfrm>
            <a:off x="252919" y="1848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chi2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8FF53A-FF24-4662-B257-B3DD35A5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95"/>
          <a:stretch/>
        </p:blipFill>
        <p:spPr>
          <a:xfrm>
            <a:off x="591477" y="462412"/>
            <a:ext cx="9688749" cy="2428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5103C-9854-4BF5-96BA-6E588A0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7" y="3129615"/>
            <a:ext cx="9658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5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91EC8A-2DE7-437F-9984-98C09E2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0" y="101330"/>
            <a:ext cx="1049655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E57E6-3703-4448-9C2B-828BD59E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9" y="3085087"/>
            <a:ext cx="10569993" cy="25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03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0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870B-112B-4B0A-803D-2D5C9808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1" y="1448360"/>
            <a:ext cx="5098408" cy="3697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7995E-A89E-4058-A816-CAA9833B81ED}"/>
              </a:ext>
            </a:extLst>
          </p:cNvPr>
          <p:cNvSpPr txBox="1"/>
          <p:nvPr/>
        </p:nvSpPr>
        <p:spPr>
          <a:xfrm>
            <a:off x="3466125" y="522497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60B06-249D-4E2C-AEEE-3D0A305BED71}"/>
              </a:ext>
            </a:extLst>
          </p:cNvPr>
          <p:cNvSpPr txBox="1"/>
          <p:nvPr/>
        </p:nvSpPr>
        <p:spPr>
          <a:xfrm rot="5400000">
            <a:off x="-345657" y="286870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Average_mutation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10DC3-4C7B-4AA6-AB76-D577E4EC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0" y="973560"/>
            <a:ext cx="5546168" cy="41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3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8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911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116957" y="954577"/>
            <a:ext cx="6065022" cy="4929055"/>
            <a:chOff x="116958" y="761513"/>
            <a:chExt cx="6554775" cy="53270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16958" y="769408"/>
              <a:ext cx="6554775" cy="5319183"/>
              <a:chOff x="1708692" y="742950"/>
              <a:chExt cx="7099816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0731" y="3244334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72220" y="294051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00793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5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81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8" y="339945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2" y="3157857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2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31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7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6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583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0351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60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9227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756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R2&lt;0.002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305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14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738733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2825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35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9196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8112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0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1853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713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17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4575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47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0330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3372266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197223" y="518234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76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2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18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0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9620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0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354227" y="101228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537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6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27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1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02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023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06BCBA-EC5A-4211-90F1-3941E78D2D26}"/>
              </a:ext>
            </a:extLst>
          </p:cNvPr>
          <p:cNvSpPr txBox="1"/>
          <p:nvPr/>
        </p:nvSpPr>
        <p:spPr>
          <a:xfrm>
            <a:off x="3343275" y="2181225"/>
            <a:ext cx="53367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Problems</a:t>
            </a:r>
            <a:r>
              <a:rPr lang="zh-CN" altLang="en-US" sz="3600" dirty="0"/>
              <a:t>：</a:t>
            </a:r>
            <a:endParaRPr lang="en-US" altLang="zh-CN" sz="3600" dirty="0"/>
          </a:p>
          <a:p>
            <a:pPr marL="342900" indent="-342900">
              <a:buAutoNum type="arabicPeriod"/>
            </a:pPr>
            <a:r>
              <a:rPr lang="en-US" altLang="zh-CN" sz="3600" dirty="0"/>
              <a:t>How to avoid overfitting</a:t>
            </a:r>
          </a:p>
          <a:p>
            <a:pPr marL="342900" indent="-342900">
              <a:buAutoNum type="arabicPeriod"/>
            </a:pPr>
            <a:r>
              <a:rPr lang="en-US" altLang="zh-CN" sz="3600" dirty="0"/>
              <a:t>How to remove outliers</a:t>
            </a:r>
          </a:p>
          <a:p>
            <a:pPr marL="342900" indent="-342900">
              <a:buAutoNum type="arabicPeriod"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593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2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5150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3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7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43565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0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78474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0"/>
            <a:ext cx="9172192" cy="6676629"/>
            <a:chOff x="1872270" y="0"/>
            <a:chExt cx="9172190" cy="667663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4" y="141051"/>
              <a:ext cx="4282281" cy="32153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9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4" y="3461241"/>
              <a:ext cx="4393376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4373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2" y="5751977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93ACE0-1F52-4296-B934-7C07FBF949A7}"/>
              </a:ext>
            </a:extLst>
          </p:cNvPr>
          <p:cNvGrpSpPr/>
          <p:nvPr/>
        </p:nvGrpSpPr>
        <p:grpSpPr>
          <a:xfrm>
            <a:off x="3035030" y="5711105"/>
            <a:ext cx="2424007" cy="369332"/>
            <a:chOff x="3035030" y="5711105"/>
            <a:chExt cx="2424007" cy="36933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30A138-095B-46DE-AFE2-088720C45F5D}"/>
                </a:ext>
              </a:extLst>
            </p:cNvPr>
            <p:cNvGrpSpPr/>
            <p:nvPr/>
          </p:nvGrpSpPr>
          <p:grpSpPr>
            <a:xfrm>
              <a:off x="3035030" y="5737816"/>
              <a:ext cx="1825570" cy="292022"/>
              <a:chOff x="3035030" y="5737816"/>
              <a:chExt cx="1825570" cy="29202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6A766-7C56-4DE6-8D4D-3620A92C289F}"/>
                  </a:ext>
                </a:extLst>
              </p:cNvPr>
              <p:cNvSpPr txBox="1"/>
              <p:nvPr/>
            </p:nvSpPr>
            <p:spPr>
              <a:xfrm>
                <a:off x="3035030" y="5737816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C555C2-5110-4BF0-B574-0796879703C8}"/>
                  </a:ext>
                </a:extLst>
              </p:cNvPr>
              <p:cNvSpPr txBox="1"/>
              <p:nvPr/>
            </p:nvSpPr>
            <p:spPr>
              <a:xfrm>
                <a:off x="3393323" y="574311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2F252D-1864-461A-BFC1-D75CC3FD912A}"/>
                  </a:ext>
                </a:extLst>
              </p:cNvPr>
              <p:cNvSpPr txBox="1"/>
              <p:nvPr/>
            </p:nvSpPr>
            <p:spPr>
              <a:xfrm>
                <a:off x="4048337" y="5747544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CD5BB0-AB46-4E39-B5AE-32403DE24967}"/>
                  </a:ext>
                </a:extLst>
              </p:cNvPr>
              <p:cNvSpPr txBox="1"/>
              <p:nvPr/>
            </p:nvSpPr>
            <p:spPr>
              <a:xfrm>
                <a:off x="4406630" y="5752839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A96754-121C-412F-8D55-7589EE4CA41C}"/>
                </a:ext>
              </a:extLst>
            </p:cNvPr>
            <p:cNvSpPr txBox="1"/>
            <p:nvPr/>
          </p:nvSpPr>
          <p:spPr>
            <a:xfrm>
              <a:off x="5179793" y="5711105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5" y="570801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2889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Problem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7" y="2856345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3" y="4142600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7" y="5602592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69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4" y="5779282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7" y="570425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85725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8208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ED61B2-A9BE-4AC9-A778-0584200E32BE}"/>
              </a:ext>
            </a:extLst>
          </p:cNvPr>
          <p:cNvGrpSpPr/>
          <p:nvPr/>
        </p:nvGrpSpPr>
        <p:grpSpPr>
          <a:xfrm>
            <a:off x="0" y="1123950"/>
            <a:ext cx="12192000" cy="4257353"/>
            <a:chOff x="0" y="1123950"/>
            <a:chExt cx="12192000" cy="4257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F88CF3-AD78-4113-9853-DB90A4F1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6"/>
            <a:stretch/>
          </p:blipFill>
          <p:spPr>
            <a:xfrm>
              <a:off x="160454" y="1123950"/>
              <a:ext cx="11839627" cy="18453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B9A97-77A5-44B4-9709-84100654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69272"/>
              <a:ext cx="12192000" cy="241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0516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4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979003-E483-483F-91DE-91E9DA0037B1}"/>
              </a:ext>
            </a:extLst>
          </p:cNvPr>
          <p:cNvSpPr txBox="1"/>
          <p:nvPr/>
        </p:nvSpPr>
        <p:spPr>
          <a:xfrm>
            <a:off x="581025" y="653396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in Tbb-4 vs ttn-1 in </a:t>
            </a:r>
            <a:r>
              <a:rPr lang="en-US" altLang="zh-CN" b="1" dirty="0" err="1"/>
              <a:t>mmp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988051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832F7C7-9CF5-459E-BE6B-59BD2E6998DD}"/>
              </a:ext>
            </a:extLst>
          </p:cNvPr>
          <p:cNvGrpSpPr/>
          <p:nvPr/>
        </p:nvGrpSpPr>
        <p:grpSpPr>
          <a:xfrm>
            <a:off x="1052512" y="738878"/>
            <a:ext cx="10086975" cy="5764548"/>
            <a:chOff x="85725" y="51601"/>
            <a:chExt cx="12172950" cy="69566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2F3DDD-982F-428F-B116-D5EE6199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4644472"/>
              <a:ext cx="11849100" cy="236377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2A788D-F609-462E-83D6-164CB5F6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2378111"/>
              <a:ext cx="11915775" cy="22663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AD6E9E-E617-4D58-AA2F-5877F3F6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" y="51601"/>
              <a:ext cx="12096750" cy="239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409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E38E75C-11E2-46F5-85B1-C1A733623721}"/>
              </a:ext>
            </a:extLst>
          </p:cNvPr>
          <p:cNvGrpSpPr/>
          <p:nvPr/>
        </p:nvGrpSpPr>
        <p:grpSpPr>
          <a:xfrm>
            <a:off x="72190" y="1132511"/>
            <a:ext cx="11717342" cy="4654571"/>
            <a:chOff x="0" y="799060"/>
            <a:chExt cx="12192000" cy="48431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B606BA-01D6-48D8-9D41-487DC1BB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79"/>
            <a:stretch/>
          </p:blipFill>
          <p:spPr>
            <a:xfrm>
              <a:off x="0" y="799060"/>
              <a:ext cx="12192000" cy="21592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8BDDB7-038D-4D94-B197-4DC038169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482" y="3551224"/>
              <a:ext cx="11795152" cy="209095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2EFA238-33D7-4684-A6D1-1BFA2DEA8800}"/>
              </a:ext>
            </a:extLst>
          </p:cNvPr>
          <p:cNvSpPr txBox="1"/>
          <p:nvPr/>
        </p:nvSpPr>
        <p:spPr>
          <a:xfrm>
            <a:off x="609600" y="88625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by seq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A9337E-2BB8-469C-BC23-9F90C5DFFCBD}"/>
              </a:ext>
            </a:extLst>
          </p:cNvPr>
          <p:cNvSpPr txBox="1"/>
          <p:nvPr/>
        </p:nvSpPr>
        <p:spPr>
          <a:xfrm>
            <a:off x="609600" y="3453999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trained via </a:t>
            </a:r>
            <a:r>
              <a:rPr lang="en-US" altLang="zh-CN" dirty="0" err="1"/>
              <a:t>tbb</a:t>
            </a:r>
            <a:r>
              <a:rPr lang="en-US" altLang="zh-CN" dirty="0"/>
              <a:t>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9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0" y="848566"/>
            <a:ext cx="6123620" cy="4521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300047" y="282941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442834" y="5753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DB3957-7B00-45A7-8C28-0A1FC4F14380}"/>
              </a:ext>
            </a:extLst>
          </p:cNvPr>
          <p:cNvSpPr txBox="1"/>
          <p:nvPr/>
        </p:nvSpPr>
        <p:spPr>
          <a:xfrm>
            <a:off x="2502947" y="53699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956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6C8F5B-6AC4-458D-9555-B10702BA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1" y="1342973"/>
            <a:ext cx="5304017" cy="40174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E6A2D8-F054-4CBD-94B1-C7D58C994F5D}"/>
              </a:ext>
            </a:extLst>
          </p:cNvPr>
          <p:cNvSpPr txBox="1"/>
          <p:nvPr/>
        </p:nvSpPr>
        <p:spPr>
          <a:xfrm>
            <a:off x="2153089" y="5262333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8865C-FE29-4769-9EF6-42776EDD5EF7}"/>
              </a:ext>
            </a:extLst>
          </p:cNvPr>
          <p:cNvSpPr txBox="1"/>
          <p:nvPr/>
        </p:nvSpPr>
        <p:spPr>
          <a:xfrm rot="5400000">
            <a:off x="-228329" y="316306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92AAE7-3D89-4793-A8CE-C03AC50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33" y="1595667"/>
            <a:ext cx="5090373" cy="36666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1EA89A-E95E-4FCE-BC6D-67DFEE7515ED}"/>
              </a:ext>
            </a:extLst>
          </p:cNvPr>
          <p:cNvSpPr txBox="1"/>
          <p:nvPr/>
        </p:nvSpPr>
        <p:spPr>
          <a:xfrm>
            <a:off x="8244667" y="136194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292EB-3A01-4BDF-A1B7-A17A88395E27}"/>
              </a:ext>
            </a:extLst>
          </p:cNvPr>
          <p:cNvSpPr txBox="1"/>
          <p:nvPr/>
        </p:nvSpPr>
        <p:spPr>
          <a:xfrm>
            <a:off x="2577083" y="122633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5E2678-BB74-4578-B3AB-9921F8400D23}"/>
              </a:ext>
            </a:extLst>
          </p:cNvPr>
          <p:cNvSpPr txBox="1"/>
          <p:nvPr/>
        </p:nvSpPr>
        <p:spPr>
          <a:xfrm>
            <a:off x="490778" y="398843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Almost all genes are well predicted in this model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CF879-299D-4605-B96D-4913AC9B7A44}"/>
              </a:ext>
            </a:extLst>
          </p:cNvPr>
          <p:cNvSpPr txBox="1"/>
          <p:nvPr/>
        </p:nvSpPr>
        <p:spPr>
          <a:xfrm>
            <a:off x="7769377" y="517577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1691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693F4-F0AC-44CC-84D9-1B4A75ED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5" y="1151682"/>
            <a:ext cx="5438775" cy="4124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4DB97-2DDD-47D7-B35C-735EBC510C61}"/>
              </a:ext>
            </a:extLst>
          </p:cNvPr>
          <p:cNvSpPr txBox="1"/>
          <p:nvPr/>
        </p:nvSpPr>
        <p:spPr>
          <a:xfrm>
            <a:off x="2554942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418A25-CA98-437B-9D2A-2E9096C80475}"/>
              </a:ext>
            </a:extLst>
          </p:cNvPr>
          <p:cNvSpPr txBox="1"/>
          <p:nvPr/>
        </p:nvSpPr>
        <p:spPr>
          <a:xfrm rot="5400000">
            <a:off x="-71912" y="30291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B71976-84FB-4974-B548-BC8D1955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8478"/>
            <a:ext cx="5782891" cy="43275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481A38-1180-4A61-956F-7EC4CF18D547}"/>
              </a:ext>
            </a:extLst>
          </p:cNvPr>
          <p:cNvSpPr txBox="1"/>
          <p:nvPr/>
        </p:nvSpPr>
        <p:spPr>
          <a:xfrm rot="5400000">
            <a:off x="5656617" y="302917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1207A6-F22C-4C39-B6DB-C818286F3015}"/>
              </a:ext>
            </a:extLst>
          </p:cNvPr>
          <p:cNvSpPr txBox="1"/>
          <p:nvPr/>
        </p:nvSpPr>
        <p:spPr>
          <a:xfrm>
            <a:off x="8606396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B8A545-58BE-4675-BCB0-7C77F77E9122}"/>
              </a:ext>
            </a:extLst>
          </p:cNvPr>
          <p:cNvSpPr txBox="1"/>
          <p:nvPr/>
        </p:nvSpPr>
        <p:spPr>
          <a:xfrm>
            <a:off x="332205" y="748423"/>
            <a:ext cx="9783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Genes predicted to have almost the same mutation frequency in different models.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98951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0A01B1-A31A-4754-AFFD-D4F22A423A5B}"/>
              </a:ext>
            </a:extLst>
          </p:cNvPr>
          <p:cNvGrpSpPr/>
          <p:nvPr/>
        </p:nvGrpSpPr>
        <p:grpSpPr>
          <a:xfrm>
            <a:off x="320983" y="0"/>
            <a:ext cx="9468090" cy="6423429"/>
            <a:chOff x="320983" y="0"/>
            <a:chExt cx="9468090" cy="642342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B29FA4-2562-45BC-B16B-4B53FF02F5B5}"/>
                </a:ext>
              </a:extLst>
            </p:cNvPr>
            <p:cNvSpPr txBox="1"/>
            <p:nvPr/>
          </p:nvSpPr>
          <p:spPr>
            <a:xfrm>
              <a:off x="7334555" y="238809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Million mutation project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737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C74E576-A88D-43B1-AE20-FF2784888CD1}"/>
                </a:ext>
              </a:extLst>
            </p:cNvPr>
            <p:cNvGrpSpPr/>
            <p:nvPr/>
          </p:nvGrpSpPr>
          <p:grpSpPr>
            <a:xfrm>
              <a:off x="320983" y="0"/>
              <a:ext cx="6510597" cy="6423429"/>
              <a:chOff x="320983" y="0"/>
              <a:chExt cx="6510597" cy="642342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ECD38DB-B1AD-4C91-BFAE-080FC026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85" y="0"/>
                <a:ext cx="6404595" cy="6257925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F3175D3-7DD1-4302-88B9-655FC806AC0A}"/>
                  </a:ext>
                </a:extLst>
              </p:cNvPr>
              <p:cNvGrpSpPr/>
              <p:nvPr/>
            </p:nvGrpSpPr>
            <p:grpSpPr>
              <a:xfrm>
                <a:off x="2162175" y="238809"/>
                <a:ext cx="915307" cy="307777"/>
                <a:chOff x="2295525" y="333375"/>
                <a:chExt cx="915307" cy="307777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7D9981-3B41-4965-9489-BB230EF38CE8}"/>
                    </a:ext>
                  </a:extLst>
                </p:cNvPr>
                <p:cNvSpPr txBox="1"/>
                <p:nvPr/>
              </p:nvSpPr>
              <p:spPr>
                <a:xfrm>
                  <a:off x="2657475" y="333375"/>
                  <a:ext cx="5533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abt-2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53157B10-3A45-4871-8583-0729814D8405}"/>
                    </a:ext>
                  </a:extLst>
                </p:cNvPr>
                <p:cNvCxnSpPr>
                  <a:stCxn id="7" idx="1"/>
                </p:cNvCxnSpPr>
                <p:nvPr/>
              </p:nvCxnSpPr>
              <p:spPr>
                <a:xfrm flipH="1">
                  <a:off x="2295525" y="487264"/>
                  <a:ext cx="361950" cy="74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224A0C6-AFE0-4079-8176-0CE83C48B4B8}"/>
                  </a:ext>
                </a:extLst>
              </p:cNvPr>
              <p:cNvGrpSpPr/>
              <p:nvPr/>
            </p:nvGrpSpPr>
            <p:grpSpPr>
              <a:xfrm>
                <a:off x="2635858" y="1266765"/>
                <a:ext cx="955382" cy="307777"/>
                <a:chOff x="2295525" y="333375"/>
                <a:chExt cx="955382" cy="30777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A34C907-BDFC-4D0B-ACD3-0D6D3F27D5E1}"/>
                    </a:ext>
                  </a:extLst>
                </p:cNvPr>
                <p:cNvSpPr txBox="1"/>
                <p:nvPr/>
              </p:nvSpPr>
              <p:spPr>
                <a:xfrm>
                  <a:off x="2657475" y="333375"/>
                  <a:ext cx="5934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gcn-1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960EB9A4-66A3-4283-B22D-D144C5D3C7AB}"/>
                    </a:ext>
                  </a:extLst>
                </p:cNvPr>
                <p:cNvCxnSpPr>
                  <a:stCxn id="12" idx="1"/>
                </p:cNvCxnSpPr>
                <p:nvPr/>
              </p:nvCxnSpPr>
              <p:spPr>
                <a:xfrm flipH="1">
                  <a:off x="2295525" y="487264"/>
                  <a:ext cx="361950" cy="74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807F46A-4103-41E3-9CEC-E7F5B1C1D1FC}"/>
                  </a:ext>
                </a:extLst>
              </p:cNvPr>
              <p:cNvGrpSpPr/>
              <p:nvPr/>
            </p:nvGrpSpPr>
            <p:grpSpPr>
              <a:xfrm>
                <a:off x="2524125" y="2140832"/>
                <a:ext cx="985839" cy="307777"/>
                <a:chOff x="2295525" y="333375"/>
                <a:chExt cx="985839" cy="307777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C33160-ADC1-4D32-9405-04BAA1753092}"/>
                    </a:ext>
                  </a:extLst>
                </p:cNvPr>
                <p:cNvSpPr txBox="1"/>
                <p:nvPr/>
              </p:nvSpPr>
              <p:spPr>
                <a:xfrm>
                  <a:off x="2657475" y="333375"/>
                  <a:ext cx="6238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abts-3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B4A25650-E7F1-4CE3-8012-9866236F0B9A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 flipH="1">
                  <a:off x="2295525" y="487264"/>
                  <a:ext cx="361950" cy="747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7024DB-5FB0-463A-81ED-AB5068F12DE4}"/>
                  </a:ext>
                </a:extLst>
              </p:cNvPr>
              <p:cNvSpPr txBox="1"/>
              <p:nvPr/>
            </p:nvSpPr>
            <p:spPr>
              <a:xfrm>
                <a:off x="2635858" y="6115652"/>
                <a:ext cx="164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Fold Change (-log2)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9FD6CFE-DD88-4AA7-AEAA-DEB152520B9A}"/>
                  </a:ext>
                </a:extLst>
              </p:cNvPr>
              <p:cNvSpPr txBox="1"/>
              <p:nvPr/>
            </p:nvSpPr>
            <p:spPr>
              <a:xfrm rot="5400000">
                <a:off x="2947" y="2944296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Padj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(-lg)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8550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E78352C-6322-49F2-93FD-C9CF2037009B}"/>
              </a:ext>
            </a:extLst>
          </p:cNvPr>
          <p:cNvGrpSpPr/>
          <p:nvPr/>
        </p:nvGrpSpPr>
        <p:grpSpPr>
          <a:xfrm>
            <a:off x="762001" y="238125"/>
            <a:ext cx="6096468" cy="5987302"/>
            <a:chOff x="-104775" y="-138953"/>
            <a:chExt cx="7266013" cy="71359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2647DC-286F-4620-9675-A7B36F15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4775" y="-138953"/>
              <a:ext cx="7266013" cy="713590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5A75F3-DB08-4145-9BAF-D4D97B86225F}"/>
                </a:ext>
              </a:extLst>
            </p:cNvPr>
            <p:cNvGrpSpPr/>
            <p:nvPr/>
          </p:nvGrpSpPr>
          <p:grpSpPr>
            <a:xfrm>
              <a:off x="4993342" y="341566"/>
              <a:ext cx="907423" cy="276999"/>
              <a:chOff x="4993342" y="341566"/>
              <a:chExt cx="907423" cy="27699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6AA432-4C99-474C-8636-2D9FBD851426}"/>
                  </a:ext>
                </a:extLst>
              </p:cNvPr>
              <p:cNvSpPr txBox="1"/>
              <p:nvPr/>
            </p:nvSpPr>
            <p:spPr>
              <a:xfrm>
                <a:off x="5260846" y="341566"/>
                <a:ext cx="6399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Nekl-4</a:t>
                </a:r>
                <a:endParaRPr lang="zh-CN" altLang="en-US" sz="12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8A8AF17F-43B7-46B5-8425-FB445B0B3CBD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993342" y="480066"/>
                <a:ext cx="267504" cy="1384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E3950D-FE2A-4A9B-BBCF-33E48B8A3A91}"/>
                </a:ext>
              </a:extLst>
            </p:cNvPr>
            <p:cNvGrpSpPr/>
            <p:nvPr/>
          </p:nvGrpSpPr>
          <p:grpSpPr>
            <a:xfrm>
              <a:off x="4081813" y="4779096"/>
              <a:ext cx="1045281" cy="276999"/>
              <a:chOff x="4993342" y="341566"/>
              <a:chExt cx="1045281" cy="276999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6E694E-F1DB-4AB1-B607-2BE6CC19AA6E}"/>
                  </a:ext>
                </a:extLst>
              </p:cNvPr>
              <p:cNvSpPr txBox="1"/>
              <p:nvPr/>
            </p:nvSpPr>
            <p:spPr>
              <a:xfrm>
                <a:off x="5260846" y="341566"/>
                <a:ext cx="7777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F49E12.8</a:t>
                </a:r>
                <a:endParaRPr lang="zh-CN" altLang="en-US" sz="12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BEA2307-6993-4F1C-8208-DB9366763B05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993342" y="480066"/>
                <a:ext cx="267504" cy="1384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EC8722-8436-4030-9ACC-E9B9AEAE2B57}"/>
                </a:ext>
              </a:extLst>
            </p:cNvPr>
            <p:cNvGrpSpPr/>
            <p:nvPr/>
          </p:nvGrpSpPr>
          <p:grpSpPr>
            <a:xfrm>
              <a:off x="3406348" y="4640596"/>
              <a:ext cx="639919" cy="585828"/>
              <a:chOff x="5618295" y="341566"/>
              <a:chExt cx="639919" cy="585828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FB56F9-392A-4BB0-AE1C-DB8B32EC750F}"/>
                  </a:ext>
                </a:extLst>
              </p:cNvPr>
              <p:cNvSpPr txBox="1"/>
              <p:nvPr/>
            </p:nvSpPr>
            <p:spPr>
              <a:xfrm>
                <a:off x="5618295" y="341566"/>
                <a:ext cx="6399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Nekl-3</a:t>
                </a:r>
                <a:endParaRPr lang="zh-CN" altLang="en-US" sz="12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65D4CCC-0A2A-4CB7-9177-50552AE82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8688" y="618565"/>
                <a:ext cx="127568" cy="3088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9727469-BFA3-4047-95DD-4ADEE37A00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341566"/>
              <a:ext cx="0" cy="5467563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5E1272-B478-4A7B-A733-4C039F1669C6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5809129"/>
              <a:ext cx="370152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F13A3B7-E304-4927-86CD-544BA3622A7E}"/>
                </a:ext>
              </a:extLst>
            </p:cNvPr>
            <p:cNvSpPr/>
            <p:nvPr/>
          </p:nvSpPr>
          <p:spPr>
            <a:xfrm>
              <a:off x="3081264" y="654424"/>
              <a:ext cx="1930007" cy="5118847"/>
            </a:xfrm>
            <a:custGeom>
              <a:avLst/>
              <a:gdLst>
                <a:gd name="connsiteX0" fmla="*/ 2595 w 1930007"/>
                <a:gd name="connsiteY0" fmla="*/ 0 h 5118847"/>
                <a:gd name="connsiteX1" fmla="*/ 307395 w 1930007"/>
                <a:gd name="connsiteY1" fmla="*/ 4168588 h 5118847"/>
                <a:gd name="connsiteX2" fmla="*/ 1930007 w 1930007"/>
                <a:gd name="connsiteY2" fmla="*/ 5118847 h 51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007" h="5118847">
                  <a:moveTo>
                    <a:pt x="2595" y="0"/>
                  </a:moveTo>
                  <a:cubicBezTo>
                    <a:pt x="-5623" y="1657723"/>
                    <a:pt x="-13840" y="3315447"/>
                    <a:pt x="307395" y="4168588"/>
                  </a:cubicBezTo>
                  <a:cubicBezTo>
                    <a:pt x="628630" y="5021729"/>
                    <a:pt x="1279318" y="5070288"/>
                    <a:pt x="1930007" y="511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F2809C-91B0-4198-A1A3-D5836D25524A}"/>
                </a:ext>
              </a:extLst>
            </p:cNvPr>
            <p:cNvSpPr/>
            <p:nvPr/>
          </p:nvSpPr>
          <p:spPr>
            <a:xfrm>
              <a:off x="484094" y="480067"/>
              <a:ext cx="2540693" cy="601934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FCB75E-D075-4552-9735-7E9F3B9CCABD}"/>
                </a:ext>
              </a:extLst>
            </p:cNvPr>
            <p:cNvSpPr/>
            <p:nvPr/>
          </p:nvSpPr>
          <p:spPr>
            <a:xfrm>
              <a:off x="3024787" y="5836024"/>
              <a:ext cx="3707707" cy="65488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AB8D0C7-CD2B-415F-8732-6290444B565E}"/>
              </a:ext>
            </a:extLst>
          </p:cNvPr>
          <p:cNvSpPr txBox="1"/>
          <p:nvPr/>
        </p:nvSpPr>
        <p:spPr>
          <a:xfrm>
            <a:off x="2754769" y="6019578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Fold Change (-log2)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1951BE-4DC5-47BA-AAF2-2014BC2F80F9}"/>
              </a:ext>
            </a:extLst>
          </p:cNvPr>
          <p:cNvSpPr txBox="1"/>
          <p:nvPr/>
        </p:nvSpPr>
        <p:spPr>
          <a:xfrm rot="5400000">
            <a:off x="380823" y="327312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r>
              <a:rPr lang="en-US" altLang="zh-CN" dirty="0"/>
              <a:t>(-lg)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C1AFBD3-A20E-4420-94CA-BCC5EAABA294}"/>
              </a:ext>
            </a:extLst>
          </p:cNvPr>
          <p:cNvSpPr txBox="1"/>
          <p:nvPr/>
        </p:nvSpPr>
        <p:spPr>
          <a:xfrm>
            <a:off x="6701069" y="641299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 screening</a:t>
            </a:r>
          </a:p>
          <a:p>
            <a:r>
              <a:rPr lang="en-US" altLang="zh-CN" dirty="0"/>
              <a:t>N = 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18684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46A3680-9B46-4227-95C1-A309D9F8CF44}"/>
              </a:ext>
            </a:extLst>
          </p:cNvPr>
          <p:cNvGrpSpPr/>
          <p:nvPr/>
        </p:nvGrpSpPr>
        <p:grpSpPr>
          <a:xfrm>
            <a:off x="1050533" y="476846"/>
            <a:ext cx="5978917" cy="5904307"/>
            <a:chOff x="669533" y="361950"/>
            <a:chExt cx="5978917" cy="5904307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C520D8E-A314-4C16-8732-AAD0A7B2A81C}"/>
                </a:ext>
              </a:extLst>
            </p:cNvPr>
            <p:cNvGrpSpPr/>
            <p:nvPr/>
          </p:nvGrpSpPr>
          <p:grpSpPr>
            <a:xfrm>
              <a:off x="894872" y="361950"/>
              <a:ext cx="5753578" cy="5720998"/>
              <a:chOff x="-133828" y="-35004"/>
              <a:chExt cx="6897055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E97BCF1-EE3F-4FF1-B359-86CA28FB4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828" y="-35004"/>
                <a:ext cx="6897055" cy="6858000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70BEAAD-0E07-4FAD-868E-863F629B703C}"/>
                  </a:ext>
                </a:extLst>
              </p:cNvPr>
              <p:cNvGrpSpPr/>
              <p:nvPr/>
            </p:nvGrpSpPr>
            <p:grpSpPr>
              <a:xfrm>
                <a:off x="4477488" y="208293"/>
                <a:ext cx="1018921" cy="314325"/>
                <a:chOff x="4752976" y="238125"/>
                <a:chExt cx="1018921" cy="314325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9386E31-B160-40CD-B097-3FDB9BFC2FC5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tbb-4</a:t>
                  </a:r>
                  <a:endParaRPr lang="zh-CN" altLang="en-US" sz="1400" dirty="0"/>
                </a:p>
              </p:txBody>
            </p: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D545E222-2A1A-417A-944D-E4CF7AF1FE82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4752976" y="392014"/>
                  <a:ext cx="257174" cy="1604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5E653C7-4489-4B49-A044-2BBFDC94ABE4}"/>
                  </a:ext>
                </a:extLst>
              </p:cNvPr>
              <p:cNvGrpSpPr/>
              <p:nvPr/>
            </p:nvGrpSpPr>
            <p:grpSpPr>
              <a:xfrm>
                <a:off x="2847975" y="4806395"/>
                <a:ext cx="835854" cy="527605"/>
                <a:chOff x="4505325" y="72470"/>
                <a:chExt cx="835854" cy="527605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6BCEC1A-7F6E-4C54-A603-9DE0B7E84874}"/>
                    </a:ext>
                  </a:extLst>
                </p:cNvPr>
                <p:cNvSpPr txBox="1"/>
                <p:nvPr/>
              </p:nvSpPr>
              <p:spPr>
                <a:xfrm>
                  <a:off x="4579432" y="72470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tba-5</a:t>
                  </a:r>
                  <a:endParaRPr lang="zh-CN" altLang="en-US" sz="1400" dirty="0"/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0CBC405F-E0B9-4289-9ED9-A39DE0061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05325" y="393144"/>
                  <a:ext cx="118031" cy="2069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CF2BF5B-3CFC-4435-80F4-206ED1F662EA}"/>
                  </a:ext>
                </a:extLst>
              </p:cNvPr>
              <p:cNvGrpSpPr/>
              <p:nvPr/>
            </p:nvGrpSpPr>
            <p:grpSpPr>
              <a:xfrm>
                <a:off x="3715206" y="3335629"/>
                <a:ext cx="1552574" cy="314326"/>
                <a:chOff x="4752976" y="238125"/>
                <a:chExt cx="1552574" cy="314326"/>
              </a:xfrm>
            </p:grpSpPr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B592C0A-34C7-4609-8A89-9032344B6146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1295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Y55F3C.17</a:t>
                  </a:r>
                  <a:endParaRPr lang="zh-CN" altLang="en-US" sz="1400" dirty="0"/>
                </a:p>
              </p:txBody>
            </p:sp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DFAB546B-3162-437E-BDA7-A466E532F903}"/>
                    </a:ext>
                  </a:extLst>
                </p:cNvPr>
                <p:cNvCxnSpPr>
                  <a:cxnSpLocks/>
                  <a:stCxn id="17" idx="1"/>
                </p:cNvCxnSpPr>
                <p:nvPr/>
              </p:nvCxnSpPr>
              <p:spPr>
                <a:xfrm flipH="1">
                  <a:off x="4752976" y="392014"/>
                  <a:ext cx="257174" cy="1604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E7EC753-E4AD-4219-A36F-2AEE073549B0}"/>
                  </a:ext>
                </a:extLst>
              </p:cNvPr>
              <p:cNvGrpSpPr/>
              <p:nvPr/>
            </p:nvGrpSpPr>
            <p:grpSpPr>
              <a:xfrm>
                <a:off x="431288" y="240458"/>
                <a:ext cx="6093338" cy="6247683"/>
                <a:chOff x="367344" y="343884"/>
                <a:chExt cx="7262282" cy="6208125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49AD7E2E-DD2B-4DDD-9061-FD17E4590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9985" y="343884"/>
                  <a:ext cx="0" cy="5606063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D0D5CFDC-352B-4B04-9776-441EDBD5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5188" y="5809129"/>
                  <a:ext cx="4554438" cy="0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6B82213-BC46-44C0-82EC-55DA49732003}"/>
                    </a:ext>
                  </a:extLst>
                </p:cNvPr>
                <p:cNvSpPr/>
                <p:nvPr/>
              </p:nvSpPr>
              <p:spPr>
                <a:xfrm>
                  <a:off x="367344" y="653901"/>
                  <a:ext cx="2641906" cy="5898108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CA3A98B-724F-48C2-B0BE-431BC0DCC7BA}"/>
                    </a:ext>
                  </a:extLst>
                </p:cNvPr>
                <p:cNvSpPr/>
                <p:nvPr/>
              </p:nvSpPr>
              <p:spPr>
                <a:xfrm>
                  <a:off x="3009250" y="5824968"/>
                  <a:ext cx="4620376" cy="727041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17A77ED-4189-4BF9-A58D-51660628BE0E}"/>
                  </a:ext>
                </a:extLst>
              </p:cNvPr>
              <p:cNvGrpSpPr/>
              <p:nvPr/>
            </p:nvGrpSpPr>
            <p:grpSpPr>
              <a:xfrm>
                <a:off x="4362450" y="3883447"/>
                <a:ext cx="1295400" cy="307777"/>
                <a:chOff x="5240404" y="345508"/>
                <a:chExt cx="1295400" cy="307777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8EEB59-EB58-4EA0-8002-980A7DB1B0AB}"/>
                    </a:ext>
                  </a:extLst>
                </p:cNvPr>
                <p:cNvSpPr txBox="1"/>
                <p:nvPr/>
              </p:nvSpPr>
              <p:spPr>
                <a:xfrm>
                  <a:off x="5240404" y="345508"/>
                  <a:ext cx="1295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Y69H2.21</a:t>
                  </a:r>
                  <a:endParaRPr lang="zh-CN" altLang="en-US" sz="1400" dirty="0"/>
                </a:p>
              </p:txBody>
            </p: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FFA7E209-1D7C-4B65-9CFD-63BE8EB62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5761" y="558566"/>
                  <a:ext cx="363123" cy="836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9B0C3AC-AC0C-4ABA-AF79-44156D99B592}"/>
                  </a:ext>
                </a:extLst>
              </p:cNvPr>
              <p:cNvGrpSpPr/>
              <p:nvPr/>
            </p:nvGrpSpPr>
            <p:grpSpPr>
              <a:xfrm>
                <a:off x="4641351" y="4364782"/>
                <a:ext cx="1521324" cy="337181"/>
                <a:chOff x="5233555" y="420685"/>
                <a:chExt cx="1521324" cy="337181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5A57498-DA92-4CA1-BF90-D56F48ABDC90}"/>
                    </a:ext>
                  </a:extLst>
                </p:cNvPr>
                <p:cNvSpPr txBox="1"/>
                <p:nvPr/>
              </p:nvSpPr>
              <p:spPr>
                <a:xfrm>
                  <a:off x="5233555" y="450089"/>
                  <a:ext cx="1295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Y69H2.25</a:t>
                  </a:r>
                  <a:endParaRPr lang="zh-CN" altLang="en-US" sz="1400" dirty="0"/>
                </a:p>
              </p:txBody>
            </p: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6F3FE360-FFEB-4488-9DBB-3760BDC86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5761" y="420685"/>
                  <a:ext cx="609118" cy="1378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625585E-40B8-49E3-98EC-A3034F42290A}"/>
                </a:ext>
              </a:extLst>
            </p:cNvPr>
            <p:cNvSpPr txBox="1"/>
            <p:nvPr/>
          </p:nvSpPr>
          <p:spPr>
            <a:xfrm>
              <a:off x="3000756" y="5989258"/>
              <a:ext cx="15199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Fold Change (-log2)</a:t>
              </a:r>
              <a:endParaRPr lang="zh-CN" altLang="en-US" sz="12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BE78718-E593-4518-8A92-316F475BF9DA}"/>
                </a:ext>
              </a:extLst>
            </p:cNvPr>
            <p:cNvSpPr txBox="1"/>
            <p:nvPr/>
          </p:nvSpPr>
          <p:spPr>
            <a:xfrm rot="5400000">
              <a:off x="358004" y="2650271"/>
              <a:ext cx="963392" cy="340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Padj</a:t>
              </a:r>
              <a:r>
                <a:rPr lang="en-US" altLang="zh-CN" sz="1600" dirty="0"/>
                <a:t>(-lg)</a:t>
              </a:r>
              <a:endParaRPr lang="zh-CN" altLang="en-US" sz="1600" dirty="0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CB2B702-F35B-4C5B-A7C7-A7EF42386B2D}"/>
              </a:ext>
            </a:extLst>
          </p:cNvPr>
          <p:cNvSpPr txBox="1"/>
          <p:nvPr/>
        </p:nvSpPr>
        <p:spPr>
          <a:xfrm>
            <a:off x="7063443" y="706639"/>
            <a:ext cx="2105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screening</a:t>
            </a:r>
          </a:p>
          <a:p>
            <a:r>
              <a:rPr lang="en-US" altLang="zh-CN" dirty="0"/>
              <a:t>N = 438</a:t>
            </a:r>
          </a:p>
          <a:p>
            <a:r>
              <a:rPr lang="en-US" altLang="zh-CN" dirty="0"/>
              <a:t>Total </a:t>
            </a:r>
            <a:r>
              <a:rPr lang="en-US" altLang="zh-CN" dirty="0" err="1"/>
              <a:t>snp</a:t>
            </a:r>
            <a:r>
              <a:rPr lang="en-US" altLang="zh-CN" dirty="0"/>
              <a:t> = 183323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5036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47157C-4EF3-4427-A278-004A70E9671F}"/>
              </a:ext>
            </a:extLst>
          </p:cNvPr>
          <p:cNvGrpSpPr/>
          <p:nvPr/>
        </p:nvGrpSpPr>
        <p:grpSpPr>
          <a:xfrm>
            <a:off x="735532" y="85725"/>
            <a:ext cx="6431700" cy="6410325"/>
            <a:chOff x="144981" y="0"/>
            <a:chExt cx="6979719" cy="69565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B21045-3626-4F43-9ADC-61822223B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2" t="8472" r="6944" b="7084"/>
            <a:stretch/>
          </p:blipFill>
          <p:spPr>
            <a:xfrm>
              <a:off x="295275" y="0"/>
              <a:ext cx="6829425" cy="6818212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B41A94-C97F-46FB-8E03-0CDFE0532920}"/>
                </a:ext>
              </a:extLst>
            </p:cNvPr>
            <p:cNvGrpSpPr/>
            <p:nvPr/>
          </p:nvGrpSpPr>
          <p:grpSpPr>
            <a:xfrm>
              <a:off x="4198502" y="1449585"/>
              <a:ext cx="919162" cy="307777"/>
              <a:chOff x="2790825" y="371475"/>
              <a:chExt cx="919162" cy="30777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050EA-FF50-48ED-A08B-340667271FB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184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Nekl-4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3C50C139-413B-43A0-8CDD-50C24EE4E303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A194FA8-D569-464C-A851-91920E679648}"/>
                </a:ext>
              </a:extLst>
            </p:cNvPr>
            <p:cNvGrpSpPr/>
            <p:nvPr/>
          </p:nvGrpSpPr>
          <p:grpSpPr>
            <a:xfrm>
              <a:off x="4655678" y="3857625"/>
              <a:ext cx="1113125" cy="307777"/>
              <a:chOff x="2790825" y="371475"/>
              <a:chExt cx="1113125" cy="30777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702C9B-F6BB-46A7-B663-9D7E22F43F0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912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H39E23.3</a:t>
                </a:r>
                <a:endParaRPr lang="zh-CN" altLang="en-US" sz="1400" dirty="0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DDCF0E8-76F3-4734-A91E-2F4B77771AC6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8A81E49-AC6E-42AE-8F71-101100CC3370}"/>
                </a:ext>
              </a:extLst>
            </p:cNvPr>
            <p:cNvGrpSpPr/>
            <p:nvPr/>
          </p:nvGrpSpPr>
          <p:grpSpPr>
            <a:xfrm>
              <a:off x="4334546" y="2886075"/>
              <a:ext cx="923971" cy="307777"/>
              <a:chOff x="2790825" y="371475"/>
              <a:chExt cx="923971" cy="30777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41A820-56FE-4426-B4EA-2ED543A4B787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Dyf-18</a:t>
                </a:r>
                <a:endParaRPr lang="zh-CN" altLang="en-US" sz="1400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50FBB3A-9262-4E0E-AAB2-8BD19F3A5C2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0DD111E-2D13-4225-9AC7-51A8F7903C86}"/>
                </a:ext>
              </a:extLst>
            </p:cNvPr>
            <p:cNvGrpSpPr/>
            <p:nvPr/>
          </p:nvGrpSpPr>
          <p:grpSpPr>
            <a:xfrm>
              <a:off x="4334546" y="4133302"/>
              <a:ext cx="1276110" cy="334001"/>
              <a:chOff x="2790825" y="371475"/>
              <a:chExt cx="1276110" cy="33400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5787D5-0531-4B6A-B2BF-272FC3B89008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1075414" cy="334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65E789B-866B-48E5-B06A-77AB8922907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10DC680-71A0-4BA6-A2D2-0DE2CA0157B5}"/>
                </a:ext>
              </a:extLst>
            </p:cNvPr>
            <p:cNvCxnSpPr/>
            <p:nvPr/>
          </p:nvCxnSpPr>
          <p:spPr>
            <a:xfrm>
              <a:off x="2876550" y="276225"/>
              <a:ext cx="0" cy="46196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B4CEE41-AB96-4624-BD1C-A4BC335F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1" y="4895850"/>
              <a:ext cx="3990974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F9662C-E257-4EE8-8366-E8DC02605018}"/>
                </a:ext>
              </a:extLst>
            </p:cNvPr>
            <p:cNvSpPr/>
            <p:nvPr/>
          </p:nvSpPr>
          <p:spPr>
            <a:xfrm>
              <a:off x="781049" y="438150"/>
              <a:ext cx="2061556" cy="5934075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5E74F14-39DE-43A0-ADA1-2809A6D1F28E}"/>
                </a:ext>
              </a:extLst>
            </p:cNvPr>
            <p:cNvSpPr/>
            <p:nvPr/>
          </p:nvSpPr>
          <p:spPr>
            <a:xfrm>
              <a:off x="2842605" y="4895850"/>
              <a:ext cx="3901091" cy="147637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911DBED-538E-4C55-ACB8-DCDA49E6E692}"/>
                </a:ext>
              </a:extLst>
            </p:cNvPr>
            <p:cNvSpPr/>
            <p:nvPr/>
          </p:nvSpPr>
          <p:spPr>
            <a:xfrm>
              <a:off x="2914650" y="742950"/>
              <a:ext cx="3457575" cy="4114800"/>
            </a:xfrm>
            <a:custGeom>
              <a:avLst/>
              <a:gdLst>
                <a:gd name="connsiteX0" fmla="*/ 0 w 3457575"/>
                <a:gd name="connsiteY0" fmla="*/ 0 h 4114800"/>
                <a:gd name="connsiteX1" fmla="*/ 809625 w 3457575"/>
                <a:gd name="connsiteY1" fmla="*/ 3248025 h 4114800"/>
                <a:gd name="connsiteX2" fmla="*/ 3457575 w 34575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575" h="4114800">
                  <a:moveTo>
                    <a:pt x="0" y="0"/>
                  </a:moveTo>
                  <a:cubicBezTo>
                    <a:pt x="116681" y="1281112"/>
                    <a:pt x="233363" y="2562225"/>
                    <a:pt x="809625" y="3248025"/>
                  </a:cubicBezTo>
                  <a:cubicBezTo>
                    <a:pt x="1385887" y="3933825"/>
                    <a:pt x="2421731" y="4024312"/>
                    <a:pt x="3457575" y="4114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E73E7E-4699-4A06-9D28-3AC7ABD60CC0}"/>
                </a:ext>
              </a:extLst>
            </p:cNvPr>
            <p:cNvSpPr txBox="1"/>
            <p:nvPr/>
          </p:nvSpPr>
          <p:spPr>
            <a:xfrm>
              <a:off x="2454114" y="6648746"/>
              <a:ext cx="1744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Fold Change (-log2)</a:t>
              </a:r>
              <a:endParaRPr lang="zh-CN" altLang="en-US" sz="14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310D42A-9E2A-4E46-9604-79970A12E218}"/>
                </a:ext>
              </a:extLst>
            </p:cNvPr>
            <p:cNvSpPr txBox="1"/>
            <p:nvPr/>
          </p:nvSpPr>
          <p:spPr>
            <a:xfrm rot="5400000">
              <a:off x="-193093" y="3060818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Padj</a:t>
              </a:r>
              <a:r>
                <a:rPr lang="en-US" altLang="zh-CN" dirty="0"/>
                <a:t>(-lg)</a:t>
              </a:r>
              <a:endParaRPr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BD955B1-39F0-4A40-9903-708B7C2E4BC8}"/>
              </a:ext>
            </a:extLst>
          </p:cNvPr>
          <p:cNvSpPr txBox="1"/>
          <p:nvPr/>
        </p:nvSpPr>
        <p:spPr>
          <a:xfrm>
            <a:off x="7063019" y="340262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G444k screening</a:t>
            </a:r>
          </a:p>
          <a:p>
            <a:r>
              <a:rPr lang="en-US" altLang="zh-CN" dirty="0"/>
              <a:t>N = 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3367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9CC7212-C82F-459A-B888-F90652F2DE35}"/>
              </a:ext>
            </a:extLst>
          </p:cNvPr>
          <p:cNvGrpSpPr/>
          <p:nvPr/>
        </p:nvGrpSpPr>
        <p:grpSpPr>
          <a:xfrm>
            <a:off x="341863" y="600075"/>
            <a:ext cx="5963406" cy="5887937"/>
            <a:chOff x="341863" y="600075"/>
            <a:chExt cx="5963406" cy="588793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E409273-00F8-466F-8CFE-ED19315BFFCB}"/>
                </a:ext>
              </a:extLst>
            </p:cNvPr>
            <p:cNvGrpSpPr/>
            <p:nvPr/>
          </p:nvGrpSpPr>
          <p:grpSpPr>
            <a:xfrm>
              <a:off x="4029075" y="676275"/>
              <a:ext cx="829002" cy="307777"/>
              <a:chOff x="4000500" y="771525"/>
              <a:chExt cx="829002" cy="30777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854579-174D-4A24-8836-61D52B2AAB8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dpy-3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DEB5CA8-7589-40FB-84E9-0D999041CA08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8F75A97-91A8-4541-B29F-A5A8D5DFEB47}"/>
                </a:ext>
              </a:extLst>
            </p:cNvPr>
            <p:cNvGrpSpPr/>
            <p:nvPr/>
          </p:nvGrpSpPr>
          <p:grpSpPr>
            <a:xfrm>
              <a:off x="3162300" y="1238250"/>
              <a:ext cx="829002" cy="307777"/>
              <a:chOff x="4000500" y="771525"/>
              <a:chExt cx="829002" cy="307777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D9F321-476E-4034-9540-EE548BA63F57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</a:t>
                </a:r>
                <a:endParaRPr lang="zh-CN" altLang="en-US" sz="14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F92A766-1CAD-4197-9A24-1AEA24A3B03F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370E11-F84E-4DE1-B8BD-CACF78565DB3}"/>
                </a:ext>
              </a:extLst>
            </p:cNvPr>
            <p:cNvGrpSpPr/>
            <p:nvPr/>
          </p:nvGrpSpPr>
          <p:grpSpPr>
            <a:xfrm>
              <a:off x="4816972" y="1562843"/>
              <a:ext cx="926603" cy="307777"/>
              <a:chOff x="4226095" y="696068"/>
              <a:chExt cx="926603" cy="307777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6FE336-B549-4FF2-984C-1B941A8E2365}"/>
                  </a:ext>
                </a:extLst>
              </p:cNvPr>
              <p:cNvSpPr txBox="1"/>
              <p:nvPr/>
            </p:nvSpPr>
            <p:spPr>
              <a:xfrm>
                <a:off x="4226095" y="696068"/>
                <a:ext cx="798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F40C5.2</a:t>
                </a:r>
                <a:endParaRPr lang="zh-CN" altLang="en-US" sz="1400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84DB2D8-6152-4AAA-9046-9D3D683B5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22717D-C75F-4B75-923C-2EEE322BBA8D}"/>
                </a:ext>
              </a:extLst>
            </p:cNvPr>
            <p:cNvGrpSpPr/>
            <p:nvPr/>
          </p:nvGrpSpPr>
          <p:grpSpPr>
            <a:xfrm>
              <a:off x="4873783" y="2138658"/>
              <a:ext cx="1012667" cy="307777"/>
              <a:chOff x="4140031" y="693092"/>
              <a:chExt cx="1012667" cy="30777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16C1EBA-1481-4DEC-9385-0EB877C69003}"/>
                  </a:ext>
                </a:extLst>
              </p:cNvPr>
              <p:cNvSpPr txBox="1"/>
              <p:nvPr/>
            </p:nvSpPr>
            <p:spPr>
              <a:xfrm>
                <a:off x="4140031" y="693092"/>
                <a:ext cx="920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Y69H2.21</a:t>
                </a:r>
                <a:endParaRPr lang="zh-CN" altLang="en-US" sz="1400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9F21155-8793-49C6-BC77-6B3ED10F3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FF2898F-8CCA-418A-AB9A-8FAD132D5F52}"/>
                </a:ext>
              </a:extLst>
            </p:cNvPr>
            <p:cNvGrpSpPr/>
            <p:nvPr/>
          </p:nvGrpSpPr>
          <p:grpSpPr>
            <a:xfrm>
              <a:off x="3324225" y="2600325"/>
              <a:ext cx="829002" cy="307777"/>
              <a:chOff x="4000500" y="771525"/>
              <a:chExt cx="829002" cy="307777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B1BD2A-2711-4EB2-B7D7-EA0FC5ECFB0D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dpy-6</a:t>
                </a:r>
                <a:endParaRPr lang="zh-CN" altLang="en-US" sz="140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28F8E745-CEDB-4781-97F0-1E90D44F14E6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F8130B-0AEB-400A-88B3-FC4366ED848C}"/>
                </a:ext>
              </a:extLst>
            </p:cNvPr>
            <p:cNvGrpSpPr/>
            <p:nvPr/>
          </p:nvGrpSpPr>
          <p:grpSpPr>
            <a:xfrm>
              <a:off x="3614574" y="2830413"/>
              <a:ext cx="829002" cy="307777"/>
              <a:chOff x="4000500" y="771525"/>
              <a:chExt cx="829002" cy="30777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AAAB517-E1DA-464F-89F4-56929A9D3496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dpy-8</a:t>
                </a:r>
                <a:endParaRPr lang="zh-CN" altLang="en-US" sz="1400" dirty="0"/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61A62EE8-0B3E-43B4-BAEF-E9170653413D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273FC87-E988-4FA3-8B33-10E2AEE835AF}"/>
                </a:ext>
              </a:extLst>
            </p:cNvPr>
            <p:cNvGrpSpPr/>
            <p:nvPr/>
          </p:nvGrpSpPr>
          <p:grpSpPr>
            <a:xfrm>
              <a:off x="3657600" y="3119139"/>
              <a:ext cx="829002" cy="307777"/>
              <a:chOff x="4000500" y="771525"/>
              <a:chExt cx="829002" cy="30777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8D88695-D2FC-41FB-B2D2-636B83FA051B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dpy-2</a:t>
                </a:r>
                <a:endParaRPr lang="zh-CN" altLang="en-US" sz="1400" dirty="0"/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C77EAA11-920B-451B-8B83-DE8787170863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A09D1A1-8B92-4BE5-8C7B-552F696BD4CB}"/>
                </a:ext>
              </a:extLst>
            </p:cNvPr>
            <p:cNvGrpSpPr/>
            <p:nvPr/>
          </p:nvGrpSpPr>
          <p:grpSpPr>
            <a:xfrm>
              <a:off x="2676198" y="3190277"/>
              <a:ext cx="830183" cy="320875"/>
              <a:chOff x="4322515" y="679994"/>
              <a:chExt cx="830183" cy="320875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21B8591-CFC2-4893-B34F-38D358C37C7E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dpy-9</a:t>
                </a:r>
                <a:endParaRPr lang="zh-CN" altLang="en-US" sz="1400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9BDC0B0A-E8B4-4228-9757-237610A4F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801B163-2901-465A-9BCC-47D86467F9C6}"/>
                </a:ext>
              </a:extLst>
            </p:cNvPr>
            <p:cNvGrpSpPr/>
            <p:nvPr/>
          </p:nvGrpSpPr>
          <p:grpSpPr>
            <a:xfrm>
              <a:off x="3786024" y="3330176"/>
              <a:ext cx="1162427" cy="307777"/>
              <a:chOff x="4000500" y="771525"/>
              <a:chExt cx="1162427" cy="307777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83C44CE-9379-4324-A82A-D622C5A4C1A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9909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244CAD3-CA55-4ED5-848A-374131A5A60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71FA787-D750-496C-AE85-8AD11182BDD6}"/>
                </a:ext>
              </a:extLst>
            </p:cNvPr>
            <p:cNvGrpSpPr/>
            <p:nvPr/>
          </p:nvGrpSpPr>
          <p:grpSpPr>
            <a:xfrm>
              <a:off x="2676198" y="3435696"/>
              <a:ext cx="830183" cy="320875"/>
              <a:chOff x="4322515" y="679994"/>
              <a:chExt cx="830183" cy="3208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AA794EC-B34D-48DF-B45C-41B9BE0408A6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dpy-7</a:t>
                </a:r>
                <a:endParaRPr lang="zh-CN" altLang="en-US" sz="1400" dirty="0"/>
              </a:p>
            </p:txBody>
          </p: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8FE6B18B-B95C-4B00-9B94-2BD1329F9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F727400-FE2C-49DF-BC43-7BFBB7EA9AB3}"/>
                </a:ext>
              </a:extLst>
            </p:cNvPr>
            <p:cNvGrpSpPr/>
            <p:nvPr/>
          </p:nvGrpSpPr>
          <p:grpSpPr>
            <a:xfrm>
              <a:off x="2251582" y="3637953"/>
              <a:ext cx="864035" cy="307777"/>
              <a:chOff x="4288663" y="721814"/>
              <a:chExt cx="864035" cy="307777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7A5F67F-5535-4D22-98B2-3D5F1F7A737A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7729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F14F7.5</a:t>
                </a:r>
                <a:endParaRPr lang="zh-CN" altLang="en-US" sz="1400" dirty="0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7AD09D4D-0025-4611-8EAD-FD0C06A7F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5760D0-3F43-4B77-A63E-5D8B29F30B8D}"/>
                </a:ext>
              </a:extLst>
            </p:cNvPr>
            <p:cNvGrpSpPr/>
            <p:nvPr/>
          </p:nvGrpSpPr>
          <p:grpSpPr>
            <a:xfrm>
              <a:off x="3466940" y="3676050"/>
              <a:ext cx="923579" cy="307777"/>
              <a:chOff x="4000500" y="771525"/>
              <a:chExt cx="923579" cy="307777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6CC12A5-B5F3-4EB2-A809-7FA1218CB972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752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dpy-10</a:t>
                </a:r>
                <a:endParaRPr lang="zh-CN" altLang="en-US" sz="1400" dirty="0"/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E968B561-8AF2-4287-8AC8-4C8828DCAB4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4000500" y="925414"/>
                <a:ext cx="171450" cy="84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33D36CF-81A2-4588-ABD3-801475D98252}"/>
                </a:ext>
              </a:extLst>
            </p:cNvPr>
            <p:cNvGrpSpPr/>
            <p:nvPr/>
          </p:nvGrpSpPr>
          <p:grpSpPr>
            <a:xfrm>
              <a:off x="3576474" y="3855536"/>
              <a:ext cx="1013719" cy="307777"/>
              <a:chOff x="3887542" y="798611"/>
              <a:chExt cx="1121911" cy="307777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1ECDA3B-5349-42D8-BAAF-7BEB9BA9F745}"/>
                  </a:ext>
                </a:extLst>
              </p:cNvPr>
              <p:cNvSpPr txBox="1"/>
              <p:nvPr/>
            </p:nvSpPr>
            <p:spPr>
              <a:xfrm>
                <a:off x="4257324" y="798611"/>
                <a:ext cx="752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dpy-13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E7DCCAB-3C6B-4B92-9FDD-E4F5C66BED5B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>
                <a:off x="3887542" y="952500"/>
                <a:ext cx="369782" cy="22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EDD7365-B8EE-4B61-AA4D-7FFB8300C5D0}"/>
                </a:ext>
              </a:extLst>
            </p:cNvPr>
            <p:cNvGrpSpPr/>
            <p:nvPr/>
          </p:nvGrpSpPr>
          <p:grpSpPr>
            <a:xfrm>
              <a:off x="3731842" y="4064199"/>
              <a:ext cx="993278" cy="307777"/>
              <a:chOff x="3865470" y="854874"/>
              <a:chExt cx="1124517" cy="307777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D813888-CF29-4C37-81A0-6E0952665EE0}"/>
                  </a:ext>
                </a:extLst>
              </p:cNvPr>
              <p:cNvSpPr txBox="1"/>
              <p:nvPr/>
            </p:nvSpPr>
            <p:spPr>
              <a:xfrm>
                <a:off x="4243739" y="854874"/>
                <a:ext cx="746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mct-2</a:t>
                </a:r>
                <a:endParaRPr lang="zh-CN" altLang="en-US" sz="1400" dirty="0"/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BE00420F-957B-40DE-8892-EC5BCFFB930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3865470" y="953989"/>
                <a:ext cx="378269" cy="54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A6A031C-E60C-473A-9930-9BBBD2C4C353}"/>
                </a:ext>
              </a:extLst>
            </p:cNvPr>
            <p:cNvGrpSpPr/>
            <p:nvPr/>
          </p:nvGrpSpPr>
          <p:grpSpPr>
            <a:xfrm>
              <a:off x="2335644" y="3877563"/>
              <a:ext cx="912381" cy="307777"/>
              <a:chOff x="4288663" y="721814"/>
              <a:chExt cx="912381" cy="307777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3E84FE7-C304-409E-A724-66328160D0F2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691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sre-21</a:t>
                </a:r>
                <a:endParaRPr lang="zh-CN" altLang="en-US" sz="1400" dirty="0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4C6C1954-208E-418E-AB4D-AD1A53E37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19E1286-17DF-4EB7-ACEB-E3FA5B0EF10C}"/>
                </a:ext>
              </a:extLst>
            </p:cNvPr>
            <p:cNvGrpSpPr/>
            <p:nvPr/>
          </p:nvGrpSpPr>
          <p:grpSpPr>
            <a:xfrm>
              <a:off x="341863" y="600075"/>
              <a:ext cx="5963406" cy="5887937"/>
              <a:chOff x="341863" y="600075"/>
              <a:chExt cx="5963406" cy="58879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F4C809D-09CF-4F96-A121-C5ADD09F9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04" t="3185" b="2184"/>
              <a:stretch/>
            </p:blipFill>
            <p:spPr>
              <a:xfrm>
                <a:off x="571500" y="600075"/>
                <a:ext cx="5733769" cy="5657849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E5AA165-271E-41E5-B721-14FE57D6536A}"/>
                  </a:ext>
                </a:extLst>
              </p:cNvPr>
              <p:cNvSpPr txBox="1"/>
              <p:nvPr/>
            </p:nvSpPr>
            <p:spPr>
              <a:xfrm>
                <a:off x="2358587" y="6204400"/>
                <a:ext cx="1607426" cy="283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Fold Change (-log2)</a:t>
                </a:r>
                <a:endParaRPr lang="zh-CN" altLang="en-US" sz="1400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BC29DF7-5302-4000-A701-6003439690DD}"/>
                  </a:ext>
                </a:extLst>
              </p:cNvPr>
              <p:cNvSpPr txBox="1"/>
              <p:nvPr/>
            </p:nvSpPr>
            <p:spPr>
              <a:xfrm rot="5400000">
                <a:off x="30334" y="2986090"/>
                <a:ext cx="963392" cy="340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Padj</a:t>
                </a:r>
                <a:r>
                  <a:rPr lang="en-US" altLang="zh-CN" dirty="0"/>
                  <a:t>(-lg)</a:t>
                </a:r>
                <a:endParaRPr lang="zh-CN" altLang="en-US" dirty="0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8124779-E65B-4748-93EA-042BBD91427F}"/>
                </a:ext>
              </a:extLst>
            </p:cNvPr>
            <p:cNvGrpSpPr/>
            <p:nvPr/>
          </p:nvGrpSpPr>
          <p:grpSpPr>
            <a:xfrm>
              <a:off x="2535669" y="4058538"/>
              <a:ext cx="912381" cy="307777"/>
              <a:chOff x="4288663" y="721814"/>
              <a:chExt cx="912381" cy="307777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62591ED-3913-436A-956B-A100B17D9136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752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dpy-17</a:t>
                </a:r>
                <a:endParaRPr lang="zh-CN" altLang="en-US" sz="1400" dirty="0"/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CB2B1D91-66C0-4871-8763-DF881C38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55744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8996DE-E46B-4320-AB90-3001B262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0012"/>
            <a:ext cx="66294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861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8FB16-F24E-41D3-9CBE-B0891A3E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47" y="0"/>
            <a:ext cx="6940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914B59-109D-4698-84CD-01AEFC72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0140"/>
            <a:ext cx="12192000" cy="2385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90D7D0-21DE-4396-9248-8AB2B0A2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1"/>
            <a:ext cx="12192000" cy="27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19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9B2E67-4D9A-46F9-8887-DC1D0DBEB3B6}"/>
              </a:ext>
            </a:extLst>
          </p:cNvPr>
          <p:cNvSpPr txBox="1"/>
          <p:nvPr/>
        </p:nvSpPr>
        <p:spPr>
          <a:xfrm>
            <a:off x="1927412" y="1846729"/>
            <a:ext cx="7176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important data</a:t>
            </a:r>
          </a:p>
          <a:p>
            <a:endParaRPr lang="en-US" altLang="zh-CN" dirty="0"/>
          </a:p>
          <a:p>
            <a:r>
              <a:rPr lang="en-US" altLang="zh-CN" dirty="0"/>
              <a:t>C/G : 0.354</a:t>
            </a:r>
          </a:p>
          <a:p>
            <a:r>
              <a:rPr lang="en-US" altLang="zh-CN" dirty="0"/>
              <a:t>Prediction &gt;0.01(mean+2std): 5974484(0.059 of genome, 0.154 of C/G)</a:t>
            </a:r>
          </a:p>
          <a:p>
            <a:r>
              <a:rPr lang="en-US" altLang="zh-CN" dirty="0"/>
              <a:t>mutated : 78315 (0.2954)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MEAN: 0.0026</a:t>
            </a:r>
          </a:p>
          <a:p>
            <a:r>
              <a:rPr lang="en-US" altLang="zh-CN" dirty="0"/>
              <a:t>STD: 0.0038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7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772" y="4114851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286780" y="449186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7" y="1004047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251011" y="1668904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74708" y="961882"/>
            <a:ext cx="5907270" cy="4921750"/>
            <a:chOff x="287447" y="769408"/>
            <a:chExt cx="6384285" cy="531918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9183"/>
              <a:chOff x="1893358" y="742950"/>
              <a:chExt cx="6915150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5397" y="3244332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914275" y="318322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66124</TotalTime>
  <Words>3196</Words>
  <Application>Microsoft Office PowerPoint</Application>
  <PresentationFormat>宽屏</PresentationFormat>
  <Paragraphs>961</Paragraphs>
  <Slides>211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211</vt:i4>
      </vt:variant>
    </vt:vector>
  </HeadingPairs>
  <TitlesOfParts>
    <vt:vector size="218" baseType="lpstr">
      <vt:lpstr>Arial Unicode MS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63</cp:revision>
  <dcterms:created xsi:type="dcterms:W3CDTF">2022-06-21T02:36:11Z</dcterms:created>
  <dcterms:modified xsi:type="dcterms:W3CDTF">2022-12-05T03:35:20Z</dcterms:modified>
</cp:coreProperties>
</file>